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58" r:id="rId4"/>
    <p:sldId id="267" r:id="rId5"/>
    <p:sldId id="259" r:id="rId6"/>
    <p:sldId id="260" r:id="rId7"/>
    <p:sldId id="261" r:id="rId8"/>
    <p:sldId id="262" r:id="rId9"/>
    <p:sldId id="264" r:id="rId10"/>
    <p:sldId id="269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47"/>
    <a:srgbClr val="19A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/>
    <p:restoredTop sz="96327"/>
  </p:normalViewPr>
  <p:slideViewPr>
    <p:cSldViewPr snapToGrid="0">
      <p:cViewPr varScale="1">
        <p:scale>
          <a:sx n="172" d="100"/>
          <a:sy n="172" d="100"/>
        </p:scale>
        <p:origin x="2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D440-1322-36BF-436D-BD5FF75E9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7FF74-4756-AC44-7423-BB8ADD263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702EA-5477-EEE8-94B1-356F55A9A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31B5-C808-9043-85CC-58D1DFE6B962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54AC4-C446-2A9D-1D86-8AD850E49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67A0C-2201-2540-54D0-79A1EC519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8CDC1-9220-3242-B3CE-9EC0EA37D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9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DA03-7670-39D4-1627-48673F757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B85B3C-62CB-58E4-6B8F-36ABC9DBD1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EA867-33BC-31FA-6618-46713C34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31B5-C808-9043-85CC-58D1DFE6B962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B63ED-89BF-756B-C818-B382A471D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73DFE-4899-4EF5-A772-1F5FE900B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8CDC1-9220-3242-B3CE-9EC0EA37D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34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D46CFB-1DCB-232A-7CE5-0EDFEFD04B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AB639E-658B-61AA-3883-BD34F1FEF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9F58C-3597-0F98-F4EF-924D4043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31B5-C808-9043-85CC-58D1DFE6B962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4FA0B-747E-DB1D-D4E2-875039BD4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304E6-9767-7DCA-0181-EC7D71A8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8CDC1-9220-3242-B3CE-9EC0EA37D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7DCBE-174C-A917-7C1E-30AB5A13D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B2AE7-B634-7A94-1043-BF765EA8A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D4D74-E328-45CE-A4F9-0E65E09EF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31B5-C808-9043-85CC-58D1DFE6B962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FB33-9BC7-131F-596E-D3EE1A601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74CB0-BCB2-8371-E643-21FF19A99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8CDC1-9220-3242-B3CE-9EC0EA37D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0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34D99-592E-D5C1-E3A6-D7AE83409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E4137-44AC-BAF6-49DF-34C19FDA9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449D2-2883-70BF-0C11-843FE0D6A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31B5-C808-9043-85CC-58D1DFE6B962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B926F-987B-5ED3-9649-D094931F0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82989-1A7B-E759-9A3A-E7FAF24E5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8CDC1-9220-3242-B3CE-9EC0EA37D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0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C1925-D7F7-B048-9004-718C5DAD3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7A9AB-6355-364D-ED5E-FA5A21756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17196-3825-BE71-2AE1-B32718890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DF47A-39B8-F3EA-2D93-43CEF7010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31B5-C808-9043-85CC-58D1DFE6B962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7731A-235E-4751-2459-7775B55C6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B942DE-1768-639E-C472-309A6CE57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8CDC1-9220-3242-B3CE-9EC0EA37D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9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AB4E8-E8BD-354C-BC04-814CDC7B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257263-DB89-6011-E147-14BF18947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B1DB6-5630-5046-E7FB-991CA0324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3DCFFD-141E-438A-35A7-A683CFFFEA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D38EB-63B7-B46E-0783-12F1B39D0E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BB726D-A5E1-5AD6-BC62-35A5CD43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31B5-C808-9043-85CC-58D1DFE6B962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B762F5-9183-20BD-44C3-EB9627FA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92231F-0D5C-A357-8761-D85C3C66F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8CDC1-9220-3242-B3CE-9EC0EA37D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4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6C61C-4749-6025-8CC3-CAA8D36B1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F4D809-19F0-3594-E360-67BD773B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31B5-C808-9043-85CC-58D1DFE6B962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7EB167-3C50-0295-602C-3D15D3DD8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72DB65-1E33-2722-005B-559163C4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8CDC1-9220-3242-B3CE-9EC0EA37D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1D4E09-B22C-255C-5374-F41194C36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31B5-C808-9043-85CC-58D1DFE6B962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A934E8-DF63-544C-FAA1-87DEBC69F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74C57-E6EA-B97E-6088-21C4A881B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8CDC1-9220-3242-B3CE-9EC0EA37D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48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8FC36-9E8F-FCA1-2D85-8D3CDE866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F3353-D705-A8AB-FBF5-D2243651A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A7A2B-FB76-001C-D212-9C62C0BBC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D0DBE-EE4C-7AE2-3A26-21B69F09A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31B5-C808-9043-85CC-58D1DFE6B962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61A26-EECD-6F29-1B9C-0C68A5B8C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C28148-2AA4-8D1D-E291-12C8F837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8CDC1-9220-3242-B3CE-9EC0EA37D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71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6B6BD-2C55-0472-BF82-450BC61E0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EDDD03-0971-7C4E-0191-B8075CA42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53797-F391-2097-612E-0680F911B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E0F5D-2A25-3E43-4677-8950CEED7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31B5-C808-9043-85CC-58D1DFE6B962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44DF1-D737-D381-5146-53B77351B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0696E-5C94-833E-2455-66E2783E2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8CDC1-9220-3242-B3CE-9EC0EA37D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8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535216-CB96-6C09-E869-D3607B92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9227A-AB5D-1CF2-5454-3803071A2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557D1-E3DB-57DC-C035-197DE95BBD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031B5-C808-9043-85CC-58D1DFE6B962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EFA54-9821-6180-A070-A62E0D8B1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58863-728E-15D9-88F8-42FE24538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8CDC1-9220-3242-B3CE-9EC0EA37D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1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61/CIR.0000000000001013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hyperlink" Target="mailto:communications@scas.nhs.uk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as.nhs.uk/wp-content/uploads/2022/10/Artwork-Distance-Signage-AED.pdf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www.scas.nhs.uk/wp-content/uploads/2022/10/AED-Signage-guidance.ppt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sus.org.uk/library/additional-guidance/guidance-defibrillators/guidance-standard-sign" TargetMode="Externa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78D9FD3-74B8-360C-89EA-34DAA1EAFC2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 person with defibrillator pads with defibrillator Heart Restarter and green heart to with a heart signal running in through it.">
            <a:extLst>
              <a:ext uri="{FF2B5EF4-FFF2-40B4-BE49-F238E27FC236}">
                <a16:creationId xmlns:a16="http://schemas.microsoft.com/office/drawing/2014/main" id="{375103FB-0530-3630-96D6-7024A3BAA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932" y="475635"/>
            <a:ext cx="4242106" cy="59067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76DF9F-7E17-63B6-11C8-52D738EA4A2E}"/>
              </a:ext>
            </a:extLst>
          </p:cNvPr>
          <p:cNvSpPr txBox="1"/>
          <p:nvPr/>
        </p:nvSpPr>
        <p:spPr>
          <a:xfrm>
            <a:off x="904674" y="1209384"/>
            <a:ext cx="63508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Template guidance pack for distance signage to locate a defibrillator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209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51C45D-0267-279B-02F0-62D5D5D32144}"/>
              </a:ext>
            </a:extLst>
          </p:cNvPr>
          <p:cNvSpPr txBox="1"/>
          <p:nvPr/>
        </p:nvSpPr>
        <p:spPr>
          <a:xfrm>
            <a:off x="212650" y="174434"/>
            <a:ext cx="3572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 BACK CONTENTS</a:t>
            </a:r>
            <a:endParaRPr lang="en-US" sz="1200" b="1" u="sng" dirty="0">
              <a:solidFill>
                <a:srgbClr val="0067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9B0029-33E0-AAF1-7895-13058A8C9D7B}"/>
              </a:ext>
            </a:extLst>
          </p:cNvPr>
          <p:cNvSpPr txBox="1"/>
          <p:nvPr/>
        </p:nvSpPr>
        <p:spPr>
          <a:xfrm>
            <a:off x="695622" y="590837"/>
            <a:ext cx="934867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0" dirty="0">
                <a:solidFill>
                  <a:srgbClr val="19A050"/>
                </a:solidFill>
                <a:effectLst/>
                <a:latin typeface="HelveticaNeueBoldCondensed"/>
              </a:rPr>
              <a:t>Research paper and </a:t>
            </a:r>
            <a:r>
              <a:rPr lang="en-GB" sz="3600" b="1" dirty="0">
                <a:solidFill>
                  <a:srgbClr val="19A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</a:p>
          <a:p>
            <a:r>
              <a:rPr lang="en-GB" sz="2400" i="0" dirty="0">
                <a:solidFill>
                  <a:srgbClr val="19A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Circulation 2022</a:t>
            </a:r>
          </a:p>
          <a:p>
            <a:br>
              <a:rPr lang="en-GB" sz="2400" b="1" dirty="0">
                <a:solidFill>
                  <a:srgbClr val="19A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i="0" dirty="0">
                <a:solidFill>
                  <a:srgbClr val="0067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Optimizing Outcomes After Out-of-Hospital Cardiac Arrest With Innovative Approaches to Public-Access Defibrillation: A Scientific Statement From the International Liaison Committee on Resuscitation</a:t>
            </a:r>
            <a:b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Brooks SC, Clegg GR, Bray J, Deakin CD, Perkins GD,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Ringh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M, Smith CM, Link MS, Merchant RM, Pezo-Morales J, Parr M, Morrison LJ, Wang T,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Koster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RW, Ong M, on behalf of the International Liaison Committee on Resuscitation.  </a:t>
            </a:r>
            <a:b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Circulation 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2022 In press. </a:t>
            </a:r>
            <a:r>
              <a:rPr lang="en-GB" sz="1800" b="0" i="0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3"/>
              </a:rPr>
              <a:t>https://doi.org/10.1161/CIR.0000000000001013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202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0587352-8C6D-8E39-2300-0449C96F6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08239">
            <a:off x="-3055907" y="-1176528"/>
            <a:ext cx="9211056" cy="9211056"/>
          </a:xfrm>
          <a:prstGeom prst="rect">
            <a:avLst/>
          </a:prstGeom>
        </p:spPr>
      </p:pic>
      <p:pic>
        <p:nvPicPr>
          <p:cNvPr id="6" name="Content Placeholder 5" descr="South Central Ambulance Service NHS Foundation Trust logo">
            <a:extLst>
              <a:ext uri="{FF2B5EF4-FFF2-40B4-BE49-F238E27FC236}">
                <a16:creationId xmlns:a16="http://schemas.microsoft.com/office/drawing/2014/main" id="{0EB63FCC-1092-96AF-C2FE-6F5FA314D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10272" y="129032"/>
            <a:ext cx="4522724" cy="194011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85EACD-8319-8E67-25DF-C1367213E015}"/>
              </a:ext>
            </a:extLst>
          </p:cNvPr>
          <p:cNvSpPr txBox="1"/>
          <p:nvPr/>
        </p:nvSpPr>
        <p:spPr>
          <a:xfrm>
            <a:off x="5660677" y="3073432"/>
            <a:ext cx="63120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  <a:latin typeface="Frutiger LT Pro" panose="020B0602020204020204" pitchFamily="34" charset="77"/>
              </a:rPr>
              <a:t>PRODUCED BY</a:t>
            </a:r>
          </a:p>
          <a:p>
            <a:r>
              <a:rPr lang="en-GB" dirty="0">
                <a:solidFill>
                  <a:srgbClr val="595958"/>
                </a:solidFill>
                <a:effectLst/>
                <a:latin typeface="Frutiger LT Pro" panose="020B0602020204020204" pitchFamily="34" charset="77"/>
              </a:rPr>
              <a:t>South Central Ambulance Service NHS Foundation Trust</a:t>
            </a:r>
          </a:p>
          <a:p>
            <a:br>
              <a:rPr lang="en-GB" dirty="0">
                <a:solidFill>
                  <a:srgbClr val="595958"/>
                </a:solidFill>
                <a:effectLst/>
                <a:latin typeface="Frutiger LT Pro" panose="020B0602020204020204" pitchFamily="34" charset="77"/>
              </a:rPr>
            </a:br>
            <a:r>
              <a:rPr lang="en-GB" b="1" dirty="0" err="1">
                <a:solidFill>
                  <a:srgbClr val="595958"/>
                </a:solidFill>
                <a:effectLst/>
                <a:latin typeface="Frutiger LT Pro" panose="020B0602020204020204" pitchFamily="34" charset="77"/>
              </a:rPr>
              <a:t>scas.nhs.uk</a:t>
            </a:r>
            <a:br>
              <a:rPr lang="en-GB" dirty="0">
                <a:solidFill>
                  <a:srgbClr val="595958"/>
                </a:solidFill>
                <a:effectLst/>
                <a:latin typeface="Frutiger LT Pro" panose="020B0602020204020204" pitchFamily="34" charset="77"/>
              </a:rPr>
            </a:br>
            <a:r>
              <a:rPr lang="en-GB" b="1" dirty="0">
                <a:solidFill>
                  <a:srgbClr val="595958"/>
                </a:solidFill>
                <a:effectLst/>
                <a:latin typeface="Frutiger LT Pro" panose="020B0602020204020204" pitchFamily="34" charset="77"/>
                <a:hlinkClick r:id="rId4"/>
              </a:rPr>
              <a:t>communications@scas.nhs.uk</a:t>
            </a:r>
            <a:r>
              <a:rPr lang="en-GB" b="1" dirty="0">
                <a:solidFill>
                  <a:srgbClr val="595958"/>
                </a:solidFill>
                <a:effectLst/>
                <a:latin typeface="Frutiger LT Pro" panose="020B0602020204020204" pitchFamily="34" charset="77"/>
              </a:rPr>
              <a:t>      </a:t>
            </a:r>
            <a:endParaRPr lang="en-GB" dirty="0">
              <a:solidFill>
                <a:srgbClr val="595958"/>
              </a:solidFill>
              <a:effectLst/>
              <a:latin typeface="Frutiger LT Pro" panose="020B0602020204020204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9DEE8A-34D2-0FE2-3A1E-E965629EC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214" y="2850864"/>
            <a:ext cx="1922463" cy="192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03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0A7E70-343B-A9AE-DD5A-3ACF40B9D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3127" y="1635438"/>
            <a:ext cx="2940178" cy="3333750"/>
          </a:xfrm>
          <a:prstGeom prst="rect">
            <a:avLst/>
          </a:prstGeom>
          <a:solidFill>
            <a:srgbClr val="19A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7">
            <a:extLst>
              <a:ext uri="{FF2B5EF4-FFF2-40B4-BE49-F238E27FC236}">
                <a16:creationId xmlns:a16="http://schemas.microsoft.com/office/drawing/2014/main" id="{34DC425D-9BD9-D66C-C662-893FAC29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507917">
            <a:off x="2229133" y="2259079"/>
            <a:ext cx="2622291" cy="2089530"/>
          </a:xfrm>
          <a:custGeom>
            <a:avLst/>
            <a:gdLst>
              <a:gd name="connsiteX0" fmla="*/ 0 w 2391324"/>
              <a:gd name="connsiteY0" fmla="*/ 5699673 h 5699673"/>
              <a:gd name="connsiteX1" fmla="*/ 2391324 w 2391324"/>
              <a:gd name="connsiteY1" fmla="*/ 0 h 5699673"/>
              <a:gd name="connsiteX2" fmla="*/ 2391324 w 2391324"/>
              <a:gd name="connsiteY2" fmla="*/ 5699673 h 5699673"/>
              <a:gd name="connsiteX3" fmla="*/ 0 w 2391324"/>
              <a:gd name="connsiteY3" fmla="*/ 5699673 h 5699673"/>
              <a:gd name="connsiteX0" fmla="*/ 0 w 2450647"/>
              <a:gd name="connsiteY0" fmla="*/ 2141737 h 5699673"/>
              <a:gd name="connsiteX1" fmla="*/ 2450647 w 2450647"/>
              <a:gd name="connsiteY1" fmla="*/ 0 h 5699673"/>
              <a:gd name="connsiteX2" fmla="*/ 2450647 w 2450647"/>
              <a:gd name="connsiteY2" fmla="*/ 5699673 h 5699673"/>
              <a:gd name="connsiteX3" fmla="*/ 0 w 2450647"/>
              <a:gd name="connsiteY3" fmla="*/ 2141737 h 5699673"/>
              <a:gd name="connsiteX0" fmla="*/ 0 w 2729942"/>
              <a:gd name="connsiteY0" fmla="*/ 2109744 h 5667680"/>
              <a:gd name="connsiteX1" fmla="*/ 2729942 w 2729942"/>
              <a:gd name="connsiteY1" fmla="*/ 0 h 5667680"/>
              <a:gd name="connsiteX2" fmla="*/ 2450647 w 2729942"/>
              <a:gd name="connsiteY2" fmla="*/ 5667680 h 5667680"/>
              <a:gd name="connsiteX3" fmla="*/ 0 w 2729942"/>
              <a:gd name="connsiteY3" fmla="*/ 2109744 h 5667680"/>
              <a:gd name="connsiteX0" fmla="*/ 0 w 2720776"/>
              <a:gd name="connsiteY0" fmla="*/ 2153238 h 5667680"/>
              <a:gd name="connsiteX1" fmla="*/ 2720776 w 2720776"/>
              <a:gd name="connsiteY1" fmla="*/ 0 h 5667680"/>
              <a:gd name="connsiteX2" fmla="*/ 2441481 w 2720776"/>
              <a:gd name="connsiteY2" fmla="*/ 5667680 h 5667680"/>
              <a:gd name="connsiteX3" fmla="*/ 0 w 2720776"/>
              <a:gd name="connsiteY3" fmla="*/ 2153238 h 5667680"/>
              <a:gd name="connsiteX0" fmla="*/ 0 w 2736340"/>
              <a:gd name="connsiteY0" fmla="*/ 2165603 h 5680045"/>
              <a:gd name="connsiteX1" fmla="*/ 2736340 w 2736340"/>
              <a:gd name="connsiteY1" fmla="*/ 0 h 5680045"/>
              <a:gd name="connsiteX2" fmla="*/ 2441481 w 2736340"/>
              <a:gd name="connsiteY2" fmla="*/ 5680045 h 5680045"/>
              <a:gd name="connsiteX3" fmla="*/ 0 w 2736340"/>
              <a:gd name="connsiteY3" fmla="*/ 2165603 h 5680045"/>
              <a:gd name="connsiteX0" fmla="*/ 0 w 2736340"/>
              <a:gd name="connsiteY0" fmla="*/ 2165603 h 2165603"/>
              <a:gd name="connsiteX1" fmla="*/ 2736340 w 2736340"/>
              <a:gd name="connsiteY1" fmla="*/ 0 h 2165603"/>
              <a:gd name="connsiteX2" fmla="*/ 1551968 w 2736340"/>
              <a:gd name="connsiteY2" fmla="*/ 1588423 h 2165603"/>
              <a:gd name="connsiteX3" fmla="*/ 0 w 2736340"/>
              <a:gd name="connsiteY3" fmla="*/ 2165603 h 2165603"/>
              <a:gd name="connsiteX0" fmla="*/ 0 w 2736340"/>
              <a:gd name="connsiteY0" fmla="*/ 2165603 h 2165603"/>
              <a:gd name="connsiteX1" fmla="*/ 2736340 w 2736340"/>
              <a:gd name="connsiteY1" fmla="*/ 0 h 2165603"/>
              <a:gd name="connsiteX2" fmla="*/ 1322998 w 2736340"/>
              <a:gd name="connsiteY2" fmla="*/ 1364122 h 2165603"/>
              <a:gd name="connsiteX3" fmla="*/ 0 w 2736340"/>
              <a:gd name="connsiteY3" fmla="*/ 2165603 h 2165603"/>
              <a:gd name="connsiteX0" fmla="*/ 0 w 2736340"/>
              <a:gd name="connsiteY0" fmla="*/ 2165603 h 2165603"/>
              <a:gd name="connsiteX1" fmla="*/ 2736340 w 2736340"/>
              <a:gd name="connsiteY1" fmla="*/ 0 h 2165603"/>
              <a:gd name="connsiteX2" fmla="*/ 1629790 w 2736340"/>
              <a:gd name="connsiteY2" fmla="*/ 1526596 h 2165603"/>
              <a:gd name="connsiteX3" fmla="*/ 0 w 2736340"/>
              <a:gd name="connsiteY3" fmla="*/ 2165603 h 2165603"/>
              <a:gd name="connsiteX0" fmla="*/ 0 w 2633138"/>
              <a:gd name="connsiteY0" fmla="*/ 2083613 h 2083613"/>
              <a:gd name="connsiteX1" fmla="*/ 2633138 w 2633138"/>
              <a:gd name="connsiteY1" fmla="*/ 0 h 2083613"/>
              <a:gd name="connsiteX2" fmla="*/ 1526588 w 2633138"/>
              <a:gd name="connsiteY2" fmla="*/ 1526596 h 2083613"/>
              <a:gd name="connsiteX3" fmla="*/ 0 w 2633138"/>
              <a:gd name="connsiteY3" fmla="*/ 2083613 h 2083613"/>
              <a:gd name="connsiteX0" fmla="*/ 0 w 2539038"/>
              <a:gd name="connsiteY0" fmla="*/ 2029897 h 2029897"/>
              <a:gd name="connsiteX1" fmla="*/ 2539038 w 2539038"/>
              <a:gd name="connsiteY1" fmla="*/ 0 h 2029897"/>
              <a:gd name="connsiteX2" fmla="*/ 1526588 w 2539038"/>
              <a:gd name="connsiteY2" fmla="*/ 1472880 h 2029897"/>
              <a:gd name="connsiteX3" fmla="*/ 0 w 2539038"/>
              <a:gd name="connsiteY3" fmla="*/ 2029897 h 2029897"/>
              <a:gd name="connsiteX0" fmla="*/ 0 w 2594893"/>
              <a:gd name="connsiteY0" fmla="*/ 2067150 h 2067150"/>
              <a:gd name="connsiteX1" fmla="*/ 2594893 w 2594893"/>
              <a:gd name="connsiteY1" fmla="*/ 0 h 2067150"/>
              <a:gd name="connsiteX2" fmla="*/ 1526588 w 2594893"/>
              <a:gd name="connsiteY2" fmla="*/ 1510133 h 2067150"/>
              <a:gd name="connsiteX3" fmla="*/ 0 w 2594893"/>
              <a:gd name="connsiteY3" fmla="*/ 2067150 h 2067150"/>
              <a:gd name="connsiteX0" fmla="*/ 0 w 2607092"/>
              <a:gd name="connsiteY0" fmla="*/ 2069721 h 2069721"/>
              <a:gd name="connsiteX1" fmla="*/ 2607092 w 2607092"/>
              <a:gd name="connsiteY1" fmla="*/ 0 h 2069721"/>
              <a:gd name="connsiteX2" fmla="*/ 1538787 w 2607092"/>
              <a:gd name="connsiteY2" fmla="*/ 1510133 h 2069721"/>
              <a:gd name="connsiteX3" fmla="*/ 0 w 2607092"/>
              <a:gd name="connsiteY3" fmla="*/ 2069721 h 2069721"/>
              <a:gd name="connsiteX0" fmla="*/ 0 w 2607092"/>
              <a:gd name="connsiteY0" fmla="*/ 2069721 h 2069721"/>
              <a:gd name="connsiteX1" fmla="*/ 2607092 w 2607092"/>
              <a:gd name="connsiteY1" fmla="*/ 0 h 2069721"/>
              <a:gd name="connsiteX2" fmla="*/ 1732321 w 2607092"/>
              <a:gd name="connsiteY2" fmla="*/ 1684835 h 2069721"/>
              <a:gd name="connsiteX3" fmla="*/ 0 w 2607092"/>
              <a:gd name="connsiteY3" fmla="*/ 2069721 h 2069721"/>
              <a:gd name="connsiteX0" fmla="*/ 0 w 2608067"/>
              <a:gd name="connsiteY0" fmla="*/ 2078228 h 2078228"/>
              <a:gd name="connsiteX1" fmla="*/ 2608067 w 2608067"/>
              <a:gd name="connsiteY1" fmla="*/ 0 h 2078228"/>
              <a:gd name="connsiteX2" fmla="*/ 1732321 w 2608067"/>
              <a:gd name="connsiteY2" fmla="*/ 1693342 h 2078228"/>
              <a:gd name="connsiteX3" fmla="*/ 0 w 2608067"/>
              <a:gd name="connsiteY3" fmla="*/ 2078228 h 2078228"/>
              <a:gd name="connsiteX0" fmla="*/ 0 w 2788612"/>
              <a:gd name="connsiteY0" fmla="*/ 1773089 h 1773089"/>
              <a:gd name="connsiteX1" fmla="*/ 2788612 w 2788612"/>
              <a:gd name="connsiteY1" fmla="*/ 0 h 1773089"/>
              <a:gd name="connsiteX2" fmla="*/ 1732321 w 2788612"/>
              <a:gd name="connsiteY2" fmla="*/ 1388203 h 1773089"/>
              <a:gd name="connsiteX3" fmla="*/ 0 w 2788612"/>
              <a:gd name="connsiteY3" fmla="*/ 1773089 h 1773089"/>
              <a:gd name="connsiteX0" fmla="*/ 0 w 2622291"/>
              <a:gd name="connsiteY0" fmla="*/ 2089530 h 2089530"/>
              <a:gd name="connsiteX1" fmla="*/ 2622291 w 2622291"/>
              <a:gd name="connsiteY1" fmla="*/ 0 h 2089530"/>
              <a:gd name="connsiteX2" fmla="*/ 1732321 w 2622291"/>
              <a:gd name="connsiteY2" fmla="*/ 1704644 h 2089530"/>
              <a:gd name="connsiteX3" fmla="*/ 0 w 2622291"/>
              <a:gd name="connsiteY3" fmla="*/ 2089530 h 208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2291" h="2089530">
                <a:moveTo>
                  <a:pt x="0" y="2089530"/>
                </a:moveTo>
                <a:lnTo>
                  <a:pt x="2622291" y="0"/>
                </a:lnTo>
                <a:lnTo>
                  <a:pt x="1732321" y="1704644"/>
                </a:lnTo>
                <a:lnTo>
                  <a:pt x="0" y="2089530"/>
                </a:lnTo>
                <a:close/>
              </a:path>
            </a:pathLst>
          </a:custGeom>
          <a:solidFill>
            <a:srgbClr val="19A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7BA4AA-9359-3700-4D73-65F0DD1E43B1}"/>
              </a:ext>
            </a:extLst>
          </p:cNvPr>
          <p:cNvSpPr txBox="1"/>
          <p:nvPr/>
        </p:nvSpPr>
        <p:spPr>
          <a:xfrm>
            <a:off x="1158821" y="3167390"/>
            <a:ext cx="2200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625762-1F44-6D26-C189-AA42AA65F720}"/>
              </a:ext>
            </a:extLst>
          </p:cNvPr>
          <p:cNvSpPr txBox="1"/>
          <p:nvPr/>
        </p:nvSpPr>
        <p:spPr>
          <a:xfrm>
            <a:off x="4662626" y="1088384"/>
            <a:ext cx="8153569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System Font Regular"/>
              <a:buChar char="→"/>
            </a:pPr>
            <a:r>
              <a:rPr lang="en-GB" sz="2800" b="1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AED signage guidance</a:t>
            </a:r>
            <a:endParaRPr lang="en-GB" sz="2800" b="1" dirty="0">
              <a:solidFill>
                <a:srgbClr val="0067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System Font Regular"/>
              <a:buChar char="→"/>
            </a:pPr>
            <a:r>
              <a:rPr lang="en-GB" sz="2800" b="1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Infographic showing guidance</a:t>
            </a:r>
            <a:endParaRPr lang="en-GB" sz="2800" b="1" dirty="0">
              <a:solidFill>
                <a:srgbClr val="0067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System Font Regular"/>
              <a:buChar char="→"/>
            </a:pPr>
            <a:r>
              <a:rPr lang="en-GB" sz="2800" b="1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Distance and direction to AED signage</a:t>
            </a:r>
            <a:endParaRPr lang="en-GB" sz="2800" b="1" dirty="0">
              <a:solidFill>
                <a:srgbClr val="0067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System Font Regular"/>
              <a:buChar char="→"/>
            </a:pPr>
            <a:r>
              <a:rPr lang="en-GB" sz="2800" b="1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Option 1</a:t>
            </a:r>
            <a:endParaRPr lang="en-GB" sz="2800" b="1" dirty="0">
              <a:solidFill>
                <a:srgbClr val="0067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System Font Regular"/>
              <a:buChar char="→"/>
            </a:pPr>
            <a:r>
              <a:rPr lang="en-GB" sz="2800" b="1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Option 2</a:t>
            </a:r>
            <a:endParaRPr lang="en-GB" sz="2800" b="1" dirty="0">
              <a:solidFill>
                <a:srgbClr val="0067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System Font Regular"/>
              <a:buChar char="→"/>
            </a:pPr>
            <a:r>
              <a:rPr lang="en-GB" sz="2800" b="1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Option 3</a:t>
            </a:r>
            <a:endParaRPr lang="en-GB" sz="2800" b="1" dirty="0">
              <a:solidFill>
                <a:srgbClr val="0067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System Font Regular"/>
              <a:buChar char="→"/>
            </a:pPr>
            <a:r>
              <a:rPr lang="en-GB" sz="2800" b="1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posters</a:t>
            </a:r>
            <a:endParaRPr lang="en-GB" sz="2800" b="1" dirty="0">
              <a:solidFill>
                <a:srgbClr val="0067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System Font Regular"/>
              <a:buChar char="→"/>
            </a:pPr>
            <a:r>
              <a:rPr lang="en-GB" sz="2800" b="1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research paper and recommendations</a:t>
            </a:r>
            <a:endParaRPr lang="en-GB" sz="2800" b="1" dirty="0">
              <a:solidFill>
                <a:srgbClr val="0067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863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D434E3-EF06-95C7-8FF5-BDF33451E3F7}"/>
              </a:ext>
            </a:extLst>
          </p:cNvPr>
          <p:cNvSpPr/>
          <p:nvPr/>
        </p:nvSpPr>
        <p:spPr>
          <a:xfrm rot="10800000">
            <a:off x="0" y="0"/>
            <a:ext cx="2158583" cy="6858000"/>
          </a:xfrm>
          <a:prstGeom prst="rect">
            <a:avLst/>
          </a:prstGeom>
          <a:solidFill>
            <a:srgbClr val="0067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62DD1C-8279-1131-D66B-A98F87711473}"/>
              </a:ext>
            </a:extLst>
          </p:cNvPr>
          <p:cNvSpPr txBox="1"/>
          <p:nvPr/>
        </p:nvSpPr>
        <p:spPr>
          <a:xfrm>
            <a:off x="2629353" y="915392"/>
            <a:ext cx="842666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9A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AED signage guidance</a:t>
            </a:r>
            <a:br>
              <a:rPr lang="en-GB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Regardless of the signage used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signs should be visible where the AED is stored and within the presumed operational radius of the AED (with a minimum of 200 m).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Signage should indicate the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direction and distance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the AED.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Signage should be a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sufficient size to be identifiable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from a distance of at least 50 m (requiring lettering of ≈12 cm in height).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AED cabinet should be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illuminated at night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and, whenever possible, exterior signs should have supplementary lighting or at least be made of photoluminescent material.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Signage should be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properly maintained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 we suggest that all signs associated with the AED be inspected at the same time that the AED undergoes its routine checks (at least annually).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679FC2-7082-BADE-E044-A9F22129D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24" y="915392"/>
            <a:ext cx="1578086" cy="14380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C44BFE-3866-5B32-1202-BE0ECB99F96F}"/>
              </a:ext>
            </a:extLst>
          </p:cNvPr>
          <p:cNvSpPr txBox="1"/>
          <p:nvPr/>
        </p:nvSpPr>
        <p:spPr>
          <a:xfrm>
            <a:off x="212650" y="174434"/>
            <a:ext cx="3572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 BACK CONTENTS</a:t>
            </a:r>
            <a:endParaRPr lang="en-US" sz="12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90E365-EFDA-6CEA-CFE7-684EB163A73F}"/>
              </a:ext>
            </a:extLst>
          </p:cNvPr>
          <p:cNvSpPr/>
          <p:nvPr/>
        </p:nvSpPr>
        <p:spPr>
          <a:xfrm>
            <a:off x="212650" y="192335"/>
            <a:ext cx="1658680" cy="276999"/>
          </a:xfrm>
          <a:prstGeom prst="rect">
            <a:avLst/>
          </a:prstGeom>
          <a:noFill/>
          <a:ln>
            <a:solidFill>
              <a:srgbClr val="006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44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06F78-65E0-3BF7-616A-40490C3EB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51379-B765-BB16-A0F7-59E8A45BD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4A6D6A-DE8E-F0A8-3AF9-E8E4AD5E671C}"/>
              </a:ext>
            </a:extLst>
          </p:cNvPr>
          <p:cNvSpPr/>
          <p:nvPr/>
        </p:nvSpPr>
        <p:spPr>
          <a:xfrm>
            <a:off x="0" y="-1322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9F56">
                  <a:shade val="30000"/>
                  <a:satMod val="115000"/>
                </a:srgbClr>
              </a:gs>
              <a:gs pos="50000">
                <a:srgbClr val="009F56">
                  <a:shade val="67500"/>
                  <a:satMod val="115000"/>
                </a:srgbClr>
              </a:gs>
              <a:gs pos="100000">
                <a:srgbClr val="009F5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Infographic - AED recommended signage guidance&#10;Illuminated at night&#10;Visible at all times&#10;Identifiable from a distance&#10;Direction and distance indicated&#10;Annual routine checks for all signage and AED">
            <a:extLst>
              <a:ext uri="{FF2B5EF4-FFF2-40B4-BE49-F238E27FC236}">
                <a16:creationId xmlns:a16="http://schemas.microsoft.com/office/drawing/2014/main" id="{02EA552E-22BB-1A1C-B7EA-81A30339A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274" y="1322"/>
            <a:ext cx="9713626" cy="685667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C7D1F7-528E-5F08-CA78-B7B09CB5072F}"/>
              </a:ext>
            </a:extLst>
          </p:cNvPr>
          <p:cNvSpPr txBox="1"/>
          <p:nvPr/>
        </p:nvSpPr>
        <p:spPr>
          <a:xfrm>
            <a:off x="212650" y="174434"/>
            <a:ext cx="3572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 BACK CONTENTS</a:t>
            </a:r>
            <a:endParaRPr lang="en-US" sz="12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779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D658C8E-E891-FAF0-3F9B-45224ECCF994}"/>
              </a:ext>
            </a:extLst>
          </p:cNvPr>
          <p:cNvSpPr/>
          <p:nvPr/>
        </p:nvSpPr>
        <p:spPr>
          <a:xfrm>
            <a:off x="5032815" y="5001074"/>
            <a:ext cx="3968872" cy="896529"/>
          </a:xfrm>
          <a:prstGeom prst="rect">
            <a:avLst/>
          </a:prstGeom>
          <a:solidFill>
            <a:srgbClr val="19A050">
              <a:alpha val="15000"/>
            </a:srgbClr>
          </a:solidFill>
          <a:ln>
            <a:solidFill>
              <a:srgbClr val="006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5848D6-6EDA-9217-802D-EDBB3579C38B}"/>
              </a:ext>
            </a:extLst>
          </p:cNvPr>
          <p:cNvSpPr/>
          <p:nvPr/>
        </p:nvSpPr>
        <p:spPr>
          <a:xfrm>
            <a:off x="889098" y="5001075"/>
            <a:ext cx="3968872" cy="896529"/>
          </a:xfrm>
          <a:prstGeom prst="rect">
            <a:avLst/>
          </a:prstGeom>
          <a:solidFill>
            <a:srgbClr val="19A050">
              <a:alpha val="15000"/>
            </a:srgbClr>
          </a:solidFill>
          <a:ln>
            <a:solidFill>
              <a:srgbClr val="006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ABAC7C-D006-6CAA-D175-78DD1E747C54}"/>
              </a:ext>
            </a:extLst>
          </p:cNvPr>
          <p:cNvSpPr txBox="1"/>
          <p:nvPr/>
        </p:nvSpPr>
        <p:spPr>
          <a:xfrm>
            <a:off x="824257" y="2831236"/>
            <a:ext cx="1067316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19A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and direction to AED signage</a:t>
            </a:r>
            <a:br>
              <a:rPr lang="en-GB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Please see the following slides showing three options of signage to be displayed to show distance and direction of AED. The various sizes have appropriate font size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(12 cm in height)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for visibility. Combination of signs can be used depending on the size of your area.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Please print using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photoluminescent material.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E73B59-C677-032A-33FA-0AF5E0385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89098" y="707138"/>
            <a:ext cx="10543483" cy="2108696"/>
          </a:xfrm>
          <a:prstGeom prst="rect">
            <a:avLst/>
          </a:prstGeom>
          <a:ln w="12700">
            <a:solidFill>
              <a:schemeClr val="bg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897EDF-130C-88FD-2C94-E0133024BBA0}"/>
              </a:ext>
            </a:extLst>
          </p:cNvPr>
          <p:cNvSpPr txBox="1"/>
          <p:nvPr/>
        </p:nvSpPr>
        <p:spPr>
          <a:xfrm>
            <a:off x="212650" y="174434"/>
            <a:ext cx="3572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 BACK CONTENTS</a:t>
            </a:r>
            <a:endParaRPr lang="en-US" sz="1200" b="1" u="sng" dirty="0">
              <a:solidFill>
                <a:srgbClr val="0067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FC5114-414F-8029-1163-E4831AA352E9}"/>
              </a:ext>
            </a:extLst>
          </p:cNvPr>
          <p:cNvSpPr txBox="1"/>
          <p:nvPr/>
        </p:nvSpPr>
        <p:spPr>
          <a:xfrm>
            <a:off x="1809956" y="5115756"/>
            <a:ext cx="300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Please download –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Signage guidance template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CCE196-3768-0879-6710-D45C1BB3D5C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89098" y="5021910"/>
            <a:ext cx="875694" cy="8756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DA526A-41DD-8A1A-99C8-6EC562F81796}"/>
              </a:ext>
            </a:extLst>
          </p:cNvPr>
          <p:cNvSpPr txBox="1"/>
          <p:nvPr/>
        </p:nvSpPr>
        <p:spPr>
          <a:xfrm>
            <a:off x="5983924" y="5115756"/>
            <a:ext cx="3485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Please download -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Signage artwork for print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AB7FD8-8A90-79B7-6502-76D2BFCFF5CC}"/>
              </a:ext>
            </a:extLst>
          </p:cNvPr>
          <p:cNvSpPr txBox="1"/>
          <p:nvPr/>
        </p:nvSpPr>
        <p:spPr>
          <a:xfrm>
            <a:off x="889098" y="6049471"/>
            <a:ext cx="914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Please share these QR codes with your local printer for professional printing, they will be able to insert the appropriate distance measurements that you provide them with.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CC43702-E93C-D6A9-6E30-2B4158C76DA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077980" y="5001075"/>
            <a:ext cx="875694" cy="87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6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247969-6147-3B76-33E7-170C529DA001}"/>
              </a:ext>
            </a:extLst>
          </p:cNvPr>
          <p:cNvSpPr txBox="1"/>
          <p:nvPr/>
        </p:nvSpPr>
        <p:spPr>
          <a:xfrm>
            <a:off x="695622" y="590837"/>
            <a:ext cx="955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19A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D9D0C9-EB47-0785-1A21-316A5192C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993" y="4048431"/>
            <a:ext cx="5056058" cy="2022423"/>
          </a:xfrm>
          <a:prstGeom prst="rect">
            <a:avLst/>
          </a:prstGeom>
          <a:ln w="12700">
            <a:solidFill>
              <a:schemeClr val="bg1">
                <a:lumMod val="9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547CF1-683A-B0D8-D09C-196073B49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77122" y="1817752"/>
            <a:ext cx="5056057" cy="2022423"/>
          </a:xfrm>
          <a:prstGeom prst="rect">
            <a:avLst/>
          </a:prstGeom>
          <a:ln w="12700">
            <a:solidFill>
              <a:schemeClr val="bg2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506EDE-FEE0-DD68-5804-B894CC4050C5}"/>
              </a:ext>
            </a:extLst>
          </p:cNvPr>
          <p:cNvSpPr txBox="1"/>
          <p:nvPr/>
        </p:nvSpPr>
        <p:spPr>
          <a:xfrm>
            <a:off x="695622" y="1817752"/>
            <a:ext cx="33447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Template size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100cm wide and 40cm high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Must be printed with photoluminescent material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4A4E6D-2D80-D2D8-4C53-2E4F1E4AE9F1}"/>
              </a:ext>
            </a:extLst>
          </p:cNvPr>
          <p:cNvSpPr txBox="1"/>
          <p:nvPr/>
        </p:nvSpPr>
        <p:spPr>
          <a:xfrm>
            <a:off x="7015396" y="1101603"/>
            <a:ext cx="88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A14F2B-ABE7-B1F5-5B49-3D52E0FCD2FB}"/>
              </a:ext>
            </a:extLst>
          </p:cNvPr>
          <p:cNvSpPr txBox="1"/>
          <p:nvPr/>
        </p:nvSpPr>
        <p:spPr>
          <a:xfrm>
            <a:off x="10511087" y="2643511"/>
            <a:ext cx="88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40cm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E309030-E51A-1B48-48F5-144FFFB273F7}"/>
              </a:ext>
            </a:extLst>
          </p:cNvPr>
          <p:cNvCxnSpPr>
            <a:cxnSpLocks/>
          </p:cNvCxnSpPr>
          <p:nvPr/>
        </p:nvCxnSpPr>
        <p:spPr>
          <a:xfrm>
            <a:off x="5077121" y="1518849"/>
            <a:ext cx="5056057" cy="172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501C3CF-1329-3E44-1AB3-33CB78DDBC56}"/>
              </a:ext>
            </a:extLst>
          </p:cNvPr>
          <p:cNvCxnSpPr>
            <a:cxnSpLocks/>
          </p:cNvCxnSpPr>
          <p:nvPr/>
        </p:nvCxnSpPr>
        <p:spPr>
          <a:xfrm>
            <a:off x="10388495" y="1823174"/>
            <a:ext cx="0" cy="20224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66CEB1F-5E6B-D235-A740-EDE621D8DEDB}"/>
              </a:ext>
            </a:extLst>
          </p:cNvPr>
          <p:cNvSpPr txBox="1"/>
          <p:nvPr/>
        </p:nvSpPr>
        <p:spPr>
          <a:xfrm>
            <a:off x="212650" y="174434"/>
            <a:ext cx="3572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 BACK CONTENTS</a:t>
            </a:r>
            <a:endParaRPr lang="en-US" sz="1200" b="1" u="sng" dirty="0">
              <a:solidFill>
                <a:srgbClr val="0067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200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2F03E0-F022-E7D9-0F9D-0A37C1225433}"/>
              </a:ext>
            </a:extLst>
          </p:cNvPr>
          <p:cNvSpPr txBox="1"/>
          <p:nvPr/>
        </p:nvSpPr>
        <p:spPr>
          <a:xfrm>
            <a:off x="695622" y="590837"/>
            <a:ext cx="9557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19A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  <a:br>
              <a:rPr lang="en-GB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3446D-1A64-D219-0AC6-09096F20F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45900" y="1569389"/>
            <a:ext cx="5056058" cy="1011211"/>
          </a:xfrm>
          <a:prstGeom prst="rect">
            <a:avLst/>
          </a:prstGeom>
          <a:ln w="12700">
            <a:solidFill>
              <a:schemeClr val="bg1">
                <a:lumMod val="9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96832E-133E-FA74-9A89-1AEE2D216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31606" y="3429000"/>
            <a:ext cx="5056058" cy="1011211"/>
          </a:xfrm>
          <a:prstGeom prst="rect">
            <a:avLst/>
          </a:prstGeom>
          <a:ln w="12700">
            <a:solidFill>
              <a:schemeClr val="bg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A3625F-F38A-74B6-48C5-81925F4E6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31606" y="4827211"/>
            <a:ext cx="5056055" cy="1011211"/>
          </a:xfrm>
          <a:prstGeom prst="rect">
            <a:avLst/>
          </a:prstGeom>
          <a:ln w="12700">
            <a:solidFill>
              <a:schemeClr val="bg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D8756E-C971-E52E-245D-EF7E15FFC88F}"/>
              </a:ext>
            </a:extLst>
          </p:cNvPr>
          <p:cNvSpPr txBox="1"/>
          <p:nvPr/>
        </p:nvSpPr>
        <p:spPr>
          <a:xfrm>
            <a:off x="6317654" y="954292"/>
            <a:ext cx="88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100cm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002F6C1-C256-B600-DC60-9C918964564F}"/>
              </a:ext>
            </a:extLst>
          </p:cNvPr>
          <p:cNvCxnSpPr>
            <a:cxnSpLocks/>
          </p:cNvCxnSpPr>
          <p:nvPr/>
        </p:nvCxnSpPr>
        <p:spPr>
          <a:xfrm>
            <a:off x="4531604" y="1397159"/>
            <a:ext cx="5056057" cy="172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C0D9C9B-E286-FB7B-A88F-B739D11B83FC}"/>
              </a:ext>
            </a:extLst>
          </p:cNvPr>
          <p:cNvSpPr txBox="1"/>
          <p:nvPr/>
        </p:nvSpPr>
        <p:spPr>
          <a:xfrm>
            <a:off x="6469881" y="2788042"/>
            <a:ext cx="88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100cm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B526629-147B-BE65-E881-2B1604A302D7}"/>
              </a:ext>
            </a:extLst>
          </p:cNvPr>
          <p:cNvCxnSpPr>
            <a:cxnSpLocks/>
          </p:cNvCxnSpPr>
          <p:nvPr/>
        </p:nvCxnSpPr>
        <p:spPr>
          <a:xfrm>
            <a:off x="4531606" y="3205288"/>
            <a:ext cx="5056057" cy="172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07F0DAB-981F-BD6E-0D0E-989B0DF57F45}"/>
              </a:ext>
            </a:extLst>
          </p:cNvPr>
          <p:cNvSpPr txBox="1"/>
          <p:nvPr/>
        </p:nvSpPr>
        <p:spPr>
          <a:xfrm>
            <a:off x="9879215" y="1890328"/>
            <a:ext cx="88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20cm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554EED0-F755-CB2C-E8C1-3AEFCE8D03EB}"/>
              </a:ext>
            </a:extLst>
          </p:cNvPr>
          <p:cNvCxnSpPr>
            <a:cxnSpLocks/>
          </p:cNvCxnSpPr>
          <p:nvPr/>
        </p:nvCxnSpPr>
        <p:spPr>
          <a:xfrm>
            <a:off x="9747534" y="1569389"/>
            <a:ext cx="0" cy="10112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EF8CF4E-B77F-64DE-CF3E-E90D502E79B3}"/>
              </a:ext>
            </a:extLst>
          </p:cNvPr>
          <p:cNvSpPr txBox="1"/>
          <p:nvPr/>
        </p:nvSpPr>
        <p:spPr>
          <a:xfrm>
            <a:off x="9879215" y="3749939"/>
            <a:ext cx="88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20cm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776CEB0-6327-972B-748C-7FF8EACE84EA}"/>
              </a:ext>
            </a:extLst>
          </p:cNvPr>
          <p:cNvCxnSpPr>
            <a:cxnSpLocks/>
          </p:cNvCxnSpPr>
          <p:nvPr/>
        </p:nvCxnSpPr>
        <p:spPr>
          <a:xfrm>
            <a:off x="9733439" y="3429000"/>
            <a:ext cx="0" cy="10112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3AE98C6-D38B-2072-D3F2-ECA1574DCD7E}"/>
              </a:ext>
            </a:extLst>
          </p:cNvPr>
          <p:cNvSpPr txBox="1"/>
          <p:nvPr/>
        </p:nvSpPr>
        <p:spPr>
          <a:xfrm>
            <a:off x="695622" y="1817752"/>
            <a:ext cx="332561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Template size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100cm wide and 20cm high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are two separate signs that can be made as one or to be used separately </a:t>
            </a:r>
            <a:r>
              <a:rPr lang="en-GB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depending on the location and position needed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Must be printed with photoluminescent material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EE4786-D892-4D71-EE89-49AFC686E96A}"/>
              </a:ext>
            </a:extLst>
          </p:cNvPr>
          <p:cNvSpPr txBox="1"/>
          <p:nvPr/>
        </p:nvSpPr>
        <p:spPr>
          <a:xfrm>
            <a:off x="212650" y="174434"/>
            <a:ext cx="3572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 BACK CONTENTS</a:t>
            </a:r>
            <a:endParaRPr lang="en-US" sz="1200" b="1" u="sng" dirty="0">
              <a:solidFill>
                <a:srgbClr val="0067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4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05C51C-97F9-B851-EB8A-BD82AFF50710}"/>
              </a:ext>
            </a:extLst>
          </p:cNvPr>
          <p:cNvSpPr txBox="1"/>
          <p:nvPr/>
        </p:nvSpPr>
        <p:spPr>
          <a:xfrm>
            <a:off x="695622" y="590837"/>
            <a:ext cx="9557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19A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3</a:t>
            </a:r>
            <a:br>
              <a:rPr lang="en-GB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7229F7-5E06-9B11-2C9E-D9FD273A0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65362" y="1047051"/>
            <a:ext cx="4516852" cy="1816514"/>
          </a:xfrm>
          <a:prstGeom prst="rect">
            <a:avLst/>
          </a:prstGeom>
          <a:ln w="12700">
            <a:solidFill>
              <a:schemeClr val="bg1">
                <a:lumMod val="9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68066B-1C15-C7E0-DAE6-ACBFE811F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04277" y="3738383"/>
            <a:ext cx="4516856" cy="1204636"/>
          </a:xfrm>
          <a:prstGeom prst="rect">
            <a:avLst/>
          </a:prstGeom>
          <a:ln w="12700">
            <a:solidFill>
              <a:schemeClr val="bg1">
                <a:lumMod val="9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8544E9-D95C-DE11-A949-06E5ADCB2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04277" y="5181369"/>
            <a:ext cx="4516853" cy="1204636"/>
          </a:xfrm>
          <a:prstGeom prst="rect">
            <a:avLst/>
          </a:prstGeom>
          <a:ln w="12700">
            <a:solidFill>
              <a:schemeClr val="bg1">
                <a:lumMod val="95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9738B5-4134-67F2-8BBC-A77F234497BC}"/>
              </a:ext>
            </a:extLst>
          </p:cNvPr>
          <p:cNvSpPr txBox="1"/>
          <p:nvPr/>
        </p:nvSpPr>
        <p:spPr>
          <a:xfrm>
            <a:off x="8181578" y="471995"/>
            <a:ext cx="88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75cm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7AE6DCA-55D0-6384-4A86-0A163AE1EAD2}"/>
              </a:ext>
            </a:extLst>
          </p:cNvPr>
          <p:cNvCxnSpPr>
            <a:cxnSpLocks/>
          </p:cNvCxnSpPr>
          <p:nvPr/>
        </p:nvCxnSpPr>
        <p:spPr>
          <a:xfrm>
            <a:off x="6365362" y="866203"/>
            <a:ext cx="45168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04EAEEF-6B8B-A60D-2311-4C27C73259F2}"/>
              </a:ext>
            </a:extLst>
          </p:cNvPr>
          <p:cNvSpPr txBox="1"/>
          <p:nvPr/>
        </p:nvSpPr>
        <p:spPr>
          <a:xfrm>
            <a:off x="11144187" y="1749882"/>
            <a:ext cx="88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30cm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47AA5C1-6BD1-8BC1-616D-3BD9A5764408}"/>
              </a:ext>
            </a:extLst>
          </p:cNvPr>
          <p:cNvCxnSpPr>
            <a:cxnSpLocks/>
          </p:cNvCxnSpPr>
          <p:nvPr/>
        </p:nvCxnSpPr>
        <p:spPr>
          <a:xfrm>
            <a:off x="11112757" y="1031852"/>
            <a:ext cx="0" cy="18053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B988B11-49F9-2648-BC48-1BB126E58088}"/>
              </a:ext>
            </a:extLst>
          </p:cNvPr>
          <p:cNvSpPr txBox="1"/>
          <p:nvPr/>
        </p:nvSpPr>
        <p:spPr>
          <a:xfrm>
            <a:off x="8353535" y="3184008"/>
            <a:ext cx="88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75cm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454DC39-3CEB-9CC4-A3AC-8AF9F652FD3B}"/>
              </a:ext>
            </a:extLst>
          </p:cNvPr>
          <p:cNvCxnSpPr>
            <a:cxnSpLocks/>
          </p:cNvCxnSpPr>
          <p:nvPr/>
        </p:nvCxnSpPr>
        <p:spPr>
          <a:xfrm>
            <a:off x="6404277" y="3560994"/>
            <a:ext cx="4516856" cy="172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B650AA6-1404-33EE-3670-19AACA6188FA}"/>
              </a:ext>
            </a:extLst>
          </p:cNvPr>
          <p:cNvSpPr txBox="1"/>
          <p:nvPr/>
        </p:nvSpPr>
        <p:spPr>
          <a:xfrm>
            <a:off x="11119063" y="4156035"/>
            <a:ext cx="730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20cm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034C8D6-428C-6B0E-ECB4-9186B17332AE}"/>
              </a:ext>
            </a:extLst>
          </p:cNvPr>
          <p:cNvCxnSpPr>
            <a:cxnSpLocks/>
          </p:cNvCxnSpPr>
          <p:nvPr/>
        </p:nvCxnSpPr>
        <p:spPr>
          <a:xfrm>
            <a:off x="11103545" y="3795012"/>
            <a:ext cx="0" cy="11480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C18EE76-07D0-13E2-1867-8BD77C7E2A1F}"/>
              </a:ext>
            </a:extLst>
          </p:cNvPr>
          <p:cNvSpPr txBox="1"/>
          <p:nvPr/>
        </p:nvSpPr>
        <p:spPr>
          <a:xfrm>
            <a:off x="695621" y="1817752"/>
            <a:ext cx="513101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Template size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Heart Restarter - 75cm wide and 30cm high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Distance - 75cm wide and 20cm high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are two separate signs that can be made as one or to be used separately </a:t>
            </a:r>
            <a:r>
              <a:rPr lang="en-GB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depending on the location and position needed.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Must be printed with photoluminescent material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EB71FB-66AB-092A-1549-818C63C2C50A}"/>
              </a:ext>
            </a:extLst>
          </p:cNvPr>
          <p:cNvSpPr txBox="1"/>
          <p:nvPr/>
        </p:nvSpPr>
        <p:spPr>
          <a:xfrm>
            <a:off x="212650" y="174434"/>
            <a:ext cx="3572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 BACK CONTENTS</a:t>
            </a:r>
            <a:endParaRPr lang="en-US" sz="1200" b="1" u="sng" dirty="0">
              <a:solidFill>
                <a:srgbClr val="0067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516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30FBCAD-49A4-39AD-6BD7-A80C3CBD2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8250302" y="1630018"/>
            <a:ext cx="3019551" cy="4273827"/>
          </a:xfrm>
        </p:spPr>
      </p:pic>
      <p:pic>
        <p:nvPicPr>
          <p:cNvPr id="9" name="Content Placeholder 4" descr="Defibrillator Heart Restarter Poster ">
            <a:extLst>
              <a:ext uri="{FF2B5EF4-FFF2-40B4-BE49-F238E27FC236}">
                <a16:creationId xmlns:a16="http://schemas.microsoft.com/office/drawing/2014/main" id="{DF8E5A3C-FE42-A1C5-0FF3-308FFB110C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49689" y="1630018"/>
            <a:ext cx="3111233" cy="42738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5F1C29-A543-190C-2FFF-00DC9F45CB90}"/>
              </a:ext>
            </a:extLst>
          </p:cNvPr>
          <p:cNvSpPr txBox="1"/>
          <p:nvPr/>
        </p:nvSpPr>
        <p:spPr>
          <a:xfrm>
            <a:off x="695622" y="590837"/>
            <a:ext cx="38962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19A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national posters signage to go above defibrillator</a:t>
            </a:r>
            <a:br>
              <a:rPr lang="en-GB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5EC5BD-B34F-F840-887E-7AEE3C855D74}"/>
              </a:ext>
            </a:extLst>
          </p:cNvPr>
          <p:cNvSpPr txBox="1"/>
          <p:nvPr/>
        </p:nvSpPr>
        <p:spPr>
          <a:xfrm>
            <a:off x="212650" y="174434"/>
            <a:ext cx="3572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00674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 BACK CONTENTS</a:t>
            </a:r>
            <a:endParaRPr lang="en-US" sz="1200" b="1" u="sng" dirty="0">
              <a:solidFill>
                <a:srgbClr val="0067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00A6E3-C2C3-FA7B-6348-71D2CB493F22}"/>
              </a:ext>
            </a:extLst>
          </p:cNvPr>
          <p:cNvSpPr txBox="1"/>
          <p:nvPr/>
        </p:nvSpPr>
        <p:spPr>
          <a:xfrm>
            <a:off x="695622" y="2975390"/>
            <a:ext cx="37173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4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hese are national posters from the Resuscitation Council UK</a:t>
            </a:r>
          </a:p>
          <a:p>
            <a:endParaRPr lang="en-GB" sz="1400" dirty="0">
              <a:solidFill>
                <a:srgbClr val="242424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 descr="Link to national posters from the Resuscitation Council UK&#10;">
            <a:extLst>
              <a:ext uri="{FF2B5EF4-FFF2-40B4-BE49-F238E27FC236}">
                <a16:creationId xmlns:a16="http://schemas.microsoft.com/office/drawing/2014/main" id="{3136C6FE-27A9-0EDF-25BC-4FF886B72F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622" y="3766931"/>
            <a:ext cx="939673" cy="10193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9E6C18-6E47-DC38-59B1-B5A07E021C8D}"/>
              </a:ext>
            </a:extLst>
          </p:cNvPr>
          <p:cNvSpPr txBox="1"/>
          <p:nvPr/>
        </p:nvSpPr>
        <p:spPr>
          <a:xfrm>
            <a:off x="1635295" y="3907269"/>
            <a:ext cx="30895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en-GB" sz="14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www.resus.org.uk</a:t>
            </a:r>
            <a:r>
              <a:rPr lang="en-GB" sz="14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/library/additional-guidance/guidance-defibrillators/guidance-standard-sign</a:t>
            </a:r>
            <a:endParaRPr lang="en-GB" sz="14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2A5ADF-A9F6-F18F-4ADB-828A4FC032BC}"/>
              </a:ext>
            </a:extLst>
          </p:cNvPr>
          <p:cNvSpPr txBox="1"/>
          <p:nvPr/>
        </p:nvSpPr>
        <p:spPr>
          <a:xfrm>
            <a:off x="695622" y="4926610"/>
            <a:ext cx="37173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Must be printed with photoluminescent material</a:t>
            </a:r>
          </a:p>
        </p:txBody>
      </p:sp>
    </p:spTree>
    <p:extLst>
      <p:ext uri="{BB962C8B-B14F-4D97-AF65-F5344CB8AC3E}">
        <p14:creationId xmlns:p14="http://schemas.microsoft.com/office/powerpoint/2010/main" val="2137554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588</Words>
  <Application>Microsoft Macintosh PowerPoint</Application>
  <PresentationFormat>Widescreen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Frutiger LT Pro</vt:lpstr>
      <vt:lpstr>HelveticaNeueBoldCondensed</vt:lpstr>
      <vt:lpstr>System Font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Daniels</dc:creator>
  <cp:lastModifiedBy>Clare Daniels</cp:lastModifiedBy>
  <cp:revision>20</cp:revision>
  <dcterms:created xsi:type="dcterms:W3CDTF">2022-10-21T10:49:46Z</dcterms:created>
  <dcterms:modified xsi:type="dcterms:W3CDTF">2022-10-25T16:57:47Z</dcterms:modified>
</cp:coreProperties>
</file>